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Lst>
  <p:sldSz cx="9144000" cy="6858000" type="screen4x3"/>
  <p:notesSz cx="6858000" cy="9144000"/>
  <p:defaultTextStyle>
    <a:defPPr>
      <a:defRPr lang="mr-I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87E3996-A021-4BF2-86DD-533B9024BC06}" type="datetimeFigureOut">
              <a:rPr lang="mr-IN" smtClean="0"/>
              <a:t>21-11-2021</a:t>
            </a:fld>
            <a:endParaRPr lang="mr-IN"/>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mr-IN"/>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CEF79144-3AB4-4462-8E46-8834EC8F80C5}" type="slidenum">
              <a:rPr lang="mr-IN" smtClean="0"/>
              <a:t>‹#›</a:t>
            </a:fld>
            <a:endParaRPr lang="mr-IN"/>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7E3996-A021-4BF2-86DD-533B9024BC06}" type="datetimeFigureOut">
              <a:rPr lang="mr-IN" smtClean="0"/>
              <a:t>21-11-2021</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CEF79144-3AB4-4462-8E46-8834EC8F80C5}" type="slidenum">
              <a:rPr lang="mr-IN" smtClean="0"/>
              <a:t>‹#›</a:t>
            </a:fld>
            <a:endParaRPr lang="mr-IN"/>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7E3996-A021-4BF2-86DD-533B9024BC06}" type="datetimeFigureOut">
              <a:rPr lang="mr-IN" smtClean="0"/>
              <a:t>21-11-2021</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CEF79144-3AB4-4462-8E46-8834EC8F80C5}" type="slidenum">
              <a:rPr lang="mr-IN" smtClean="0"/>
              <a:t>‹#›</a:t>
            </a:fld>
            <a:endParaRPr lang="mr-IN"/>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7E3996-A021-4BF2-86DD-533B9024BC06}" type="datetimeFigureOut">
              <a:rPr lang="mr-IN" smtClean="0"/>
              <a:t>21-11-2021</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CEF79144-3AB4-4462-8E46-8834EC8F80C5}" type="slidenum">
              <a:rPr lang="mr-IN" smtClean="0"/>
              <a:t>‹#›</a:t>
            </a:fld>
            <a:endParaRPr lang="mr-IN"/>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7E3996-A021-4BF2-86DD-533B9024BC06}" type="datetimeFigureOut">
              <a:rPr lang="mr-IN" smtClean="0"/>
              <a:t>21-11-2021</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CEF79144-3AB4-4462-8E46-8834EC8F80C5}" type="slidenum">
              <a:rPr lang="mr-IN" smtClean="0"/>
              <a:t>‹#›</a:t>
            </a:fld>
            <a:endParaRPr lang="mr-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87E3996-A021-4BF2-86DD-533B9024BC06}" type="datetimeFigureOut">
              <a:rPr lang="mr-IN" smtClean="0"/>
              <a:t>21-11-2021</a:t>
            </a:fld>
            <a:endParaRPr lang="mr-IN"/>
          </a:p>
        </p:txBody>
      </p:sp>
      <p:sp>
        <p:nvSpPr>
          <p:cNvPr id="6" name="Footer Placeholder 5"/>
          <p:cNvSpPr>
            <a:spLocks noGrp="1"/>
          </p:cNvSpPr>
          <p:nvPr>
            <p:ph type="ftr" sz="quarter" idx="11"/>
          </p:nvPr>
        </p:nvSpPr>
        <p:spPr/>
        <p:txBody>
          <a:bodyPr/>
          <a:lstStyle/>
          <a:p>
            <a:endParaRPr lang="mr-IN"/>
          </a:p>
        </p:txBody>
      </p:sp>
      <p:sp>
        <p:nvSpPr>
          <p:cNvPr id="7" name="Slide Number Placeholder 6"/>
          <p:cNvSpPr>
            <a:spLocks noGrp="1"/>
          </p:cNvSpPr>
          <p:nvPr>
            <p:ph type="sldNum" sz="quarter" idx="12"/>
          </p:nvPr>
        </p:nvSpPr>
        <p:spPr/>
        <p:txBody>
          <a:bodyPr/>
          <a:lstStyle/>
          <a:p>
            <a:fld id="{CEF79144-3AB4-4462-8E46-8834EC8F80C5}" type="slidenum">
              <a:rPr lang="mr-IN" smtClean="0"/>
              <a:t>‹#›</a:t>
            </a:fld>
            <a:endParaRPr lang="mr-IN"/>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7E3996-A021-4BF2-86DD-533B9024BC06}" type="datetimeFigureOut">
              <a:rPr lang="mr-IN" smtClean="0"/>
              <a:t>21-11-2021</a:t>
            </a:fld>
            <a:endParaRPr lang="mr-IN"/>
          </a:p>
        </p:txBody>
      </p:sp>
      <p:sp>
        <p:nvSpPr>
          <p:cNvPr id="8" name="Footer Placeholder 7"/>
          <p:cNvSpPr>
            <a:spLocks noGrp="1"/>
          </p:cNvSpPr>
          <p:nvPr>
            <p:ph type="ftr" sz="quarter" idx="11"/>
          </p:nvPr>
        </p:nvSpPr>
        <p:spPr/>
        <p:txBody>
          <a:bodyPr/>
          <a:lstStyle/>
          <a:p>
            <a:endParaRPr lang="mr-IN"/>
          </a:p>
        </p:txBody>
      </p:sp>
      <p:sp>
        <p:nvSpPr>
          <p:cNvPr id="9" name="Slide Number Placeholder 8"/>
          <p:cNvSpPr>
            <a:spLocks noGrp="1"/>
          </p:cNvSpPr>
          <p:nvPr>
            <p:ph type="sldNum" sz="quarter" idx="12"/>
          </p:nvPr>
        </p:nvSpPr>
        <p:spPr/>
        <p:txBody>
          <a:bodyPr/>
          <a:lstStyle/>
          <a:p>
            <a:fld id="{CEF79144-3AB4-4462-8E46-8834EC8F80C5}" type="slidenum">
              <a:rPr lang="mr-IN" smtClean="0"/>
              <a:t>‹#›</a:t>
            </a:fld>
            <a:endParaRPr lang="mr-IN"/>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87E3996-A021-4BF2-86DD-533B9024BC06}" type="datetimeFigureOut">
              <a:rPr lang="mr-IN" smtClean="0"/>
              <a:t>21-11-2021</a:t>
            </a:fld>
            <a:endParaRPr lang="mr-IN"/>
          </a:p>
        </p:txBody>
      </p:sp>
      <p:sp>
        <p:nvSpPr>
          <p:cNvPr id="4" name="Footer Placeholder 3"/>
          <p:cNvSpPr>
            <a:spLocks noGrp="1"/>
          </p:cNvSpPr>
          <p:nvPr>
            <p:ph type="ftr" sz="quarter" idx="11"/>
          </p:nvPr>
        </p:nvSpPr>
        <p:spPr/>
        <p:txBody>
          <a:bodyPr/>
          <a:lstStyle/>
          <a:p>
            <a:endParaRPr lang="mr-IN"/>
          </a:p>
        </p:txBody>
      </p:sp>
      <p:sp>
        <p:nvSpPr>
          <p:cNvPr id="5" name="Slide Number Placeholder 4"/>
          <p:cNvSpPr>
            <a:spLocks noGrp="1"/>
          </p:cNvSpPr>
          <p:nvPr>
            <p:ph type="sldNum" sz="quarter" idx="12"/>
          </p:nvPr>
        </p:nvSpPr>
        <p:spPr/>
        <p:txBody>
          <a:bodyPr/>
          <a:lstStyle/>
          <a:p>
            <a:fld id="{CEF79144-3AB4-4462-8E46-8834EC8F80C5}" type="slidenum">
              <a:rPr lang="mr-IN" smtClean="0"/>
              <a:t>‹#›</a:t>
            </a:fld>
            <a:endParaRPr lang="mr-IN"/>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7E3996-A021-4BF2-86DD-533B9024BC06}" type="datetimeFigureOut">
              <a:rPr lang="mr-IN" smtClean="0"/>
              <a:t>21-11-2021</a:t>
            </a:fld>
            <a:endParaRPr lang="mr-IN"/>
          </a:p>
        </p:txBody>
      </p:sp>
      <p:sp>
        <p:nvSpPr>
          <p:cNvPr id="3" name="Footer Placeholder 2"/>
          <p:cNvSpPr>
            <a:spLocks noGrp="1"/>
          </p:cNvSpPr>
          <p:nvPr>
            <p:ph type="ftr" sz="quarter" idx="11"/>
          </p:nvPr>
        </p:nvSpPr>
        <p:spPr/>
        <p:txBody>
          <a:bodyPr/>
          <a:lstStyle/>
          <a:p>
            <a:endParaRPr lang="mr-IN"/>
          </a:p>
        </p:txBody>
      </p:sp>
      <p:sp>
        <p:nvSpPr>
          <p:cNvPr id="4" name="Slide Number Placeholder 3"/>
          <p:cNvSpPr>
            <a:spLocks noGrp="1"/>
          </p:cNvSpPr>
          <p:nvPr>
            <p:ph type="sldNum" sz="quarter" idx="12"/>
          </p:nvPr>
        </p:nvSpPr>
        <p:spPr/>
        <p:txBody>
          <a:bodyPr/>
          <a:lstStyle/>
          <a:p>
            <a:fld id="{CEF79144-3AB4-4462-8E46-8834EC8F80C5}" type="slidenum">
              <a:rPr lang="mr-IN" smtClean="0"/>
              <a:t>‹#›</a:t>
            </a:fld>
            <a:endParaRPr lang="mr-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7E3996-A021-4BF2-86DD-533B9024BC06}" type="datetimeFigureOut">
              <a:rPr lang="mr-IN" smtClean="0"/>
              <a:t>21-11-2021</a:t>
            </a:fld>
            <a:endParaRPr lang="mr-IN"/>
          </a:p>
        </p:txBody>
      </p:sp>
      <p:sp>
        <p:nvSpPr>
          <p:cNvPr id="6" name="Footer Placeholder 5"/>
          <p:cNvSpPr>
            <a:spLocks noGrp="1"/>
          </p:cNvSpPr>
          <p:nvPr>
            <p:ph type="ftr" sz="quarter" idx="11"/>
          </p:nvPr>
        </p:nvSpPr>
        <p:spPr/>
        <p:txBody>
          <a:bodyPr/>
          <a:lstStyle/>
          <a:p>
            <a:endParaRPr lang="mr-IN"/>
          </a:p>
        </p:txBody>
      </p:sp>
      <p:sp>
        <p:nvSpPr>
          <p:cNvPr id="7" name="Slide Number Placeholder 6"/>
          <p:cNvSpPr>
            <a:spLocks noGrp="1"/>
          </p:cNvSpPr>
          <p:nvPr>
            <p:ph type="sldNum" sz="quarter" idx="12"/>
          </p:nvPr>
        </p:nvSpPr>
        <p:spPr/>
        <p:txBody>
          <a:bodyPr/>
          <a:lstStyle/>
          <a:p>
            <a:fld id="{CEF79144-3AB4-4462-8E46-8834EC8F80C5}" type="slidenum">
              <a:rPr lang="mr-IN" smtClean="0"/>
              <a:t>‹#›</a:t>
            </a:fld>
            <a:endParaRPr lang="mr-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7E3996-A021-4BF2-86DD-533B9024BC06}" type="datetimeFigureOut">
              <a:rPr lang="mr-IN" smtClean="0"/>
              <a:t>21-11-2021</a:t>
            </a:fld>
            <a:endParaRPr lang="mr-IN"/>
          </a:p>
        </p:txBody>
      </p:sp>
      <p:sp>
        <p:nvSpPr>
          <p:cNvPr id="6" name="Footer Placeholder 5"/>
          <p:cNvSpPr>
            <a:spLocks noGrp="1"/>
          </p:cNvSpPr>
          <p:nvPr>
            <p:ph type="ftr" sz="quarter" idx="11"/>
          </p:nvPr>
        </p:nvSpPr>
        <p:spPr/>
        <p:txBody>
          <a:bodyPr/>
          <a:lstStyle/>
          <a:p>
            <a:endParaRPr lang="mr-IN"/>
          </a:p>
        </p:txBody>
      </p:sp>
      <p:sp>
        <p:nvSpPr>
          <p:cNvPr id="7" name="Slide Number Placeholder 6"/>
          <p:cNvSpPr>
            <a:spLocks noGrp="1"/>
          </p:cNvSpPr>
          <p:nvPr>
            <p:ph type="sldNum" sz="quarter" idx="12"/>
          </p:nvPr>
        </p:nvSpPr>
        <p:spPr/>
        <p:txBody>
          <a:bodyPr/>
          <a:lstStyle/>
          <a:p>
            <a:fld id="{CEF79144-3AB4-4462-8E46-8834EC8F80C5}" type="slidenum">
              <a:rPr lang="mr-IN" smtClean="0"/>
              <a:t>‹#›</a:t>
            </a:fld>
            <a:endParaRPr lang="mr-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87E3996-A021-4BF2-86DD-533B9024BC06}" type="datetimeFigureOut">
              <a:rPr lang="mr-IN" smtClean="0"/>
              <a:t>21-11-2021</a:t>
            </a:fld>
            <a:endParaRPr lang="mr-IN"/>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mr-IN"/>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CEF79144-3AB4-4462-8E46-8834EC8F80C5}" type="slidenum">
              <a:rPr lang="mr-IN" smtClean="0"/>
              <a:t>‹#›</a:t>
            </a:fld>
            <a:endParaRPr lang="mr-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pradeeptawade26@yahoo.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9632" y="1988840"/>
            <a:ext cx="6777318" cy="1731982"/>
          </a:xfrm>
        </p:spPr>
        <p:txBody>
          <a:bodyPr/>
          <a:lstStyle/>
          <a:p>
            <a:r>
              <a:rPr lang="en-US" sz="4500" b="1" dirty="0" smtClean="0">
                <a:effectLst/>
              </a:rPr>
              <a:t>Chapter-Redemption </a:t>
            </a:r>
            <a:r>
              <a:rPr lang="en-US" sz="4500" b="1" dirty="0">
                <a:effectLst/>
              </a:rPr>
              <a:t>of Preference Shares</a:t>
            </a:r>
            <a:r>
              <a:rPr lang="en-US" dirty="0">
                <a:effectLst/>
              </a:rPr>
              <a:t/>
            </a:r>
            <a:br>
              <a:rPr lang="en-US" dirty="0">
                <a:effectLst/>
              </a:rPr>
            </a:br>
            <a:endParaRPr lang="mr-IN" dirty="0"/>
          </a:p>
        </p:txBody>
      </p:sp>
      <p:sp>
        <p:nvSpPr>
          <p:cNvPr id="3" name="Subtitle 2"/>
          <p:cNvSpPr>
            <a:spLocks noGrp="1"/>
          </p:cNvSpPr>
          <p:nvPr>
            <p:ph type="subTitle" idx="1"/>
          </p:nvPr>
        </p:nvSpPr>
        <p:spPr>
          <a:xfrm>
            <a:off x="1403648" y="4005064"/>
            <a:ext cx="6400800" cy="1752600"/>
          </a:xfrm>
        </p:spPr>
        <p:txBody>
          <a:bodyPr/>
          <a:lstStyle/>
          <a:p>
            <a:r>
              <a:rPr lang="en-US" dirty="0" smtClean="0"/>
              <a:t>			</a:t>
            </a:r>
            <a:endParaRPr lang="mr-IN" sz="2800" b="1" dirty="0"/>
          </a:p>
        </p:txBody>
      </p:sp>
    </p:spTree>
    <p:extLst>
      <p:ext uri="{BB962C8B-B14F-4D97-AF65-F5344CB8AC3E}">
        <p14:creationId xmlns:p14="http://schemas.microsoft.com/office/powerpoint/2010/main" val="2013622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en-US" dirty="0">
                <a:latin typeface="Times New Roman" panose="02020603050405020304" pitchFamily="18" charset="0"/>
                <a:cs typeface="Times New Roman" panose="02020603050405020304" pitchFamily="18" charset="0"/>
              </a:rPr>
              <a:t>Preference share is a part of share capital. Preference shares carry fixed rate of divided. (i.e. 10% Preference share capital, 12% Preference share capital etc.)</a:t>
            </a:r>
          </a:p>
          <a:p>
            <a:pPr marL="0" indent="0" algn="just">
              <a:buNone/>
            </a:pPr>
            <a:r>
              <a:rPr lang="en-US" dirty="0">
                <a:latin typeface="Times New Roman" panose="02020603050405020304" pitchFamily="18" charset="0"/>
                <a:cs typeface="Times New Roman" panose="02020603050405020304" pitchFamily="18" charset="0"/>
              </a:rPr>
              <a:t>Redemption means repayment.</a:t>
            </a:r>
          </a:p>
          <a:p>
            <a:pPr marL="0" indent="0" algn="just">
              <a:buNone/>
            </a:pPr>
            <a:r>
              <a:rPr lang="en-US" dirty="0">
                <a:latin typeface="Times New Roman" panose="02020603050405020304" pitchFamily="18" charset="0"/>
                <a:cs typeface="Times New Roman" panose="02020603050405020304" pitchFamily="18" charset="0"/>
              </a:rPr>
              <a:t>Redemption of preference share means repayment of preference share capital.</a:t>
            </a:r>
            <a:endParaRPr lang="mr-IN" dirty="0">
              <a:latin typeface="Times New Roman" panose="02020603050405020304" pitchFamily="18" charset="0"/>
            </a:endParaRPr>
          </a:p>
        </p:txBody>
      </p:sp>
      <p:sp>
        <p:nvSpPr>
          <p:cNvPr id="3" name="Title 2"/>
          <p:cNvSpPr>
            <a:spLocks noGrp="1"/>
          </p:cNvSpPr>
          <p:nvPr>
            <p:ph type="title"/>
          </p:nvPr>
        </p:nvSpPr>
        <p:spPr>
          <a:xfrm>
            <a:off x="683568" y="764704"/>
            <a:ext cx="7756263" cy="1054250"/>
          </a:xfrm>
        </p:spPr>
        <p:txBody>
          <a:bodyPr/>
          <a:lstStyle/>
          <a:p>
            <a:pPr algn="l"/>
            <a:r>
              <a:rPr lang="en-US" sz="4000" b="1" dirty="0">
                <a:latin typeface="Times New Roman" panose="02020603050405020304" pitchFamily="18" charset="0"/>
                <a:cs typeface="Times New Roman" panose="02020603050405020304" pitchFamily="18" charset="0"/>
              </a:rPr>
              <a:t>Redemption of Preference Shares</a:t>
            </a:r>
            <a:r>
              <a:rPr lang="en-US" dirty="0"/>
              <a:t/>
            </a:r>
            <a:br>
              <a:rPr lang="en-US" dirty="0"/>
            </a:br>
            <a:endParaRPr lang="mr-IN" dirty="0"/>
          </a:p>
        </p:txBody>
      </p:sp>
    </p:spTree>
    <p:extLst>
      <p:ext uri="{BB962C8B-B14F-4D97-AF65-F5344CB8AC3E}">
        <p14:creationId xmlns:p14="http://schemas.microsoft.com/office/powerpoint/2010/main" val="8065044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349005"/>
          </a:xfrm>
        </p:spPr>
        <p:txBody>
          <a:bodyPr>
            <a:normAutofit fontScale="47500" lnSpcReduction="20000"/>
          </a:bodyPr>
          <a:lstStyle/>
          <a:p>
            <a:pPr marL="0" indent="0">
              <a:buNone/>
            </a:pPr>
            <a:r>
              <a:rPr lang="en-US" sz="3600" b="1" u="sng" dirty="0">
                <a:latin typeface="Times New Roman" panose="02020603050405020304" pitchFamily="18" charset="0"/>
                <a:cs typeface="Times New Roman" panose="02020603050405020304" pitchFamily="18" charset="0"/>
              </a:rPr>
              <a:t>Important Points:-</a:t>
            </a:r>
            <a:endParaRPr lang="en-US" sz="3600" dirty="0">
              <a:latin typeface="Times New Roman" panose="02020603050405020304" pitchFamily="18" charset="0"/>
              <a:cs typeface="Times New Roman" panose="02020603050405020304" pitchFamily="18" charset="0"/>
            </a:endParaRPr>
          </a:p>
          <a:p>
            <a:pPr lvl="0" algn="just"/>
            <a:r>
              <a:rPr lang="en-US" sz="3600" dirty="0">
                <a:latin typeface="Times New Roman" panose="02020603050405020304" pitchFamily="18" charset="0"/>
                <a:cs typeface="Times New Roman" panose="02020603050405020304" pitchFamily="18" charset="0"/>
              </a:rPr>
              <a:t>As per the company Amendment Act, 1996, Company Cannot issue Irredeemable Preference Shares.</a:t>
            </a:r>
          </a:p>
          <a:p>
            <a:pPr lvl="0" algn="just"/>
            <a:r>
              <a:rPr lang="en-US" sz="3600" dirty="0">
                <a:latin typeface="Times New Roman" panose="02020603050405020304" pitchFamily="18" charset="0"/>
                <a:cs typeface="Times New Roman" panose="02020603050405020304" pitchFamily="18" charset="0"/>
              </a:rPr>
              <a:t>According to Company Act, every company can issue Redeemable Preference Shares, which can be redeemed within 10 years from dare of issue.</a:t>
            </a:r>
          </a:p>
          <a:p>
            <a:pPr lvl="0" algn="just"/>
            <a:r>
              <a:rPr lang="en-US" sz="3600" dirty="0">
                <a:latin typeface="Times New Roman" panose="02020603050405020304" pitchFamily="18" charset="0"/>
                <a:cs typeface="Times New Roman" panose="02020603050405020304" pitchFamily="18" charset="0"/>
              </a:rPr>
              <a:t>Date, terms and conditions of redemption, divided rate etc. are fixed at the time of issue of shares.</a:t>
            </a:r>
          </a:p>
          <a:p>
            <a:pPr lvl="0" algn="just"/>
            <a:r>
              <a:rPr lang="en-US" sz="3600" dirty="0">
                <a:latin typeface="Times New Roman" panose="02020603050405020304" pitchFamily="18" charset="0"/>
                <a:cs typeface="Times New Roman" panose="02020603050405020304" pitchFamily="18" charset="0"/>
              </a:rPr>
              <a:t>Redemption means Reduction in share capital, which is not allowed by company law.</a:t>
            </a:r>
          </a:p>
          <a:p>
            <a:pPr lvl="0" algn="just"/>
            <a:r>
              <a:rPr lang="en-US" sz="3600" dirty="0">
                <a:latin typeface="Times New Roman" panose="02020603050405020304" pitchFamily="18" charset="0"/>
                <a:cs typeface="Times New Roman" panose="02020603050405020304" pitchFamily="18" charset="0"/>
              </a:rPr>
              <a:t>Therefor when company want to redeem its preference shares capital. This capital must be replaced either by issue of new equity share capital or new preference share capital or new debentures OR by Capitalizing Divisible Profit.</a:t>
            </a:r>
          </a:p>
          <a:p>
            <a:pPr lvl="0" algn="just"/>
            <a:r>
              <a:rPr lang="en-US" sz="3600" dirty="0">
                <a:latin typeface="Times New Roman" panose="02020603050405020304" pitchFamily="18" charset="0"/>
                <a:cs typeface="Times New Roman" panose="02020603050405020304" pitchFamily="18" charset="0"/>
              </a:rPr>
              <a:t>Only fully paid up Preference shares can be redeemed.</a:t>
            </a:r>
          </a:p>
          <a:p>
            <a:pPr lvl="0" algn="just"/>
            <a:r>
              <a:rPr lang="en-US" sz="3600" dirty="0">
                <a:latin typeface="Times New Roman" panose="02020603050405020304" pitchFamily="18" charset="0"/>
                <a:cs typeface="Times New Roman" panose="02020603050405020304" pitchFamily="18" charset="0"/>
              </a:rPr>
              <a:t>If preference shares are partly paid up. These shares must be converted into fully paid up shares by following 2 steps.</a:t>
            </a:r>
          </a:p>
          <a:p>
            <a:pPr marL="1234440" lvl="2" indent="-457200" algn="just">
              <a:buFont typeface="+mj-lt"/>
              <a:buAutoNum type="alphaLcParenR"/>
            </a:pPr>
            <a:r>
              <a:rPr lang="en-US" sz="3600" dirty="0">
                <a:latin typeface="Times New Roman" panose="02020603050405020304" pitchFamily="18" charset="0"/>
                <a:cs typeface="Times New Roman" panose="02020603050405020304" pitchFamily="18" charset="0"/>
              </a:rPr>
              <a:t>Make final call due.</a:t>
            </a:r>
          </a:p>
          <a:p>
            <a:pPr marL="1234440" lvl="2" indent="-457200" algn="just">
              <a:buFont typeface="+mj-lt"/>
              <a:buAutoNum type="alphaLcParenR"/>
            </a:pPr>
            <a:r>
              <a:rPr lang="en-US" sz="3600" dirty="0">
                <a:latin typeface="Times New Roman" panose="02020603050405020304" pitchFamily="18" charset="0"/>
                <a:cs typeface="Times New Roman" panose="02020603050405020304" pitchFamily="18" charset="0"/>
              </a:rPr>
              <a:t>Received final call.</a:t>
            </a:r>
          </a:p>
          <a:p>
            <a:pPr marL="0" indent="0" algn="just">
              <a:buNone/>
            </a:pPr>
            <a:endParaRPr lang="mr-IN" dirty="0">
              <a:latin typeface="Times New Roman" panose="02020603050405020304" pitchFamily="18" charset="0"/>
            </a:endParaRPr>
          </a:p>
        </p:txBody>
      </p:sp>
      <p:sp>
        <p:nvSpPr>
          <p:cNvPr id="3" name="Title 2"/>
          <p:cNvSpPr>
            <a:spLocks noGrp="1"/>
          </p:cNvSpPr>
          <p:nvPr>
            <p:ph type="title"/>
          </p:nvPr>
        </p:nvSpPr>
        <p:spPr>
          <a:xfrm>
            <a:off x="683568" y="764704"/>
            <a:ext cx="7756263" cy="1054250"/>
          </a:xfrm>
        </p:spPr>
        <p:txBody>
          <a:bodyPr/>
          <a:lstStyle/>
          <a:p>
            <a:pPr algn="l"/>
            <a:r>
              <a:rPr lang="en-US" sz="4000" b="1" dirty="0">
                <a:latin typeface="Times New Roman" panose="02020603050405020304" pitchFamily="18" charset="0"/>
                <a:cs typeface="Times New Roman" panose="02020603050405020304" pitchFamily="18" charset="0"/>
              </a:rPr>
              <a:t>Redemption of Preference </a:t>
            </a:r>
            <a:r>
              <a:rPr lang="en-US" sz="4000" b="1" dirty="0" smtClean="0">
                <a:latin typeface="Times New Roman" panose="02020603050405020304" pitchFamily="18" charset="0"/>
                <a:cs typeface="Times New Roman" panose="02020603050405020304" pitchFamily="18" charset="0"/>
              </a:rPr>
              <a:t>Shares</a:t>
            </a:r>
            <a:r>
              <a:rPr lang="en-US" dirty="0" smtClean="0"/>
              <a:t/>
            </a:r>
            <a:br>
              <a:rPr lang="en-US" dirty="0" smtClean="0"/>
            </a:br>
            <a:endParaRPr lang="mr-IN" dirty="0"/>
          </a:p>
        </p:txBody>
      </p:sp>
    </p:spTree>
    <p:extLst>
      <p:ext uri="{BB962C8B-B14F-4D97-AF65-F5344CB8AC3E}">
        <p14:creationId xmlns:p14="http://schemas.microsoft.com/office/powerpoint/2010/main" val="2779660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349005"/>
          </a:xfrm>
        </p:spPr>
        <p:txBody>
          <a:bodyPr>
            <a:normAutofit fontScale="92500" lnSpcReduction="20000"/>
          </a:bodyPr>
          <a:lstStyle/>
          <a:p>
            <a:pPr marL="0" indent="0" algn="just">
              <a:buNone/>
            </a:pPr>
            <a:r>
              <a:rPr lang="en-US" b="1" u="sng" dirty="0">
                <a:latin typeface="Times New Roman" panose="02020603050405020304" pitchFamily="18" charset="0"/>
                <a:cs typeface="Times New Roman" panose="02020603050405020304" pitchFamily="18" charset="0"/>
              </a:rPr>
              <a:t>Divisible Profit:-</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It is also known as Revenue reserve. Divisible profit is use for creation of CRR (Capital Redemption reserve)</a:t>
            </a:r>
          </a:p>
          <a:p>
            <a:pPr algn="just"/>
            <a:r>
              <a:rPr lang="en-US" dirty="0">
                <a:latin typeface="Times New Roman" panose="02020603050405020304" pitchFamily="18" charset="0"/>
                <a:cs typeface="Times New Roman" panose="02020603050405020304" pitchFamily="18" charset="0"/>
              </a:rPr>
              <a:t>CRR also can be used for payment of dividend to preference share holders</a:t>
            </a:r>
          </a:p>
          <a:p>
            <a:pPr marL="0" indent="0" algn="just">
              <a:buNone/>
            </a:pPr>
            <a:r>
              <a:rPr lang="en-US" u="sng" dirty="0">
                <a:latin typeface="Times New Roman" panose="02020603050405020304" pitchFamily="18" charset="0"/>
                <a:cs typeface="Times New Roman" panose="02020603050405020304" pitchFamily="18" charset="0"/>
              </a:rPr>
              <a:t>List of Divisible Profit</a:t>
            </a:r>
            <a:endParaRPr lang="en-US" dirty="0">
              <a:latin typeface="Times New Roman" panose="02020603050405020304" pitchFamily="18" charset="0"/>
              <a:cs typeface="Times New Roman" panose="02020603050405020304" pitchFamily="18" charset="0"/>
            </a:endParaRPr>
          </a:p>
          <a:p>
            <a:pPr lvl="0" algn="just"/>
            <a:r>
              <a:rPr lang="en-US" dirty="0">
                <a:latin typeface="Times New Roman" panose="02020603050405020304" pitchFamily="18" charset="0"/>
                <a:cs typeface="Times New Roman" panose="02020603050405020304" pitchFamily="18" charset="0"/>
              </a:rPr>
              <a:t>Profit and Loss Account ( Credit Balance)</a:t>
            </a:r>
          </a:p>
          <a:p>
            <a:pPr lvl="0" algn="just"/>
            <a:r>
              <a:rPr lang="en-US" dirty="0">
                <a:latin typeface="Times New Roman" panose="02020603050405020304" pitchFamily="18" charset="0"/>
                <a:cs typeface="Times New Roman" panose="02020603050405020304" pitchFamily="18" charset="0"/>
              </a:rPr>
              <a:t>General Reserve</a:t>
            </a:r>
          </a:p>
          <a:p>
            <a:pPr lvl="0" algn="just"/>
            <a:r>
              <a:rPr lang="en-US" dirty="0">
                <a:latin typeface="Times New Roman" panose="02020603050405020304" pitchFamily="18" charset="0"/>
                <a:cs typeface="Times New Roman" panose="02020603050405020304" pitchFamily="18" charset="0"/>
              </a:rPr>
              <a:t>Dividend Equalization reserve</a:t>
            </a:r>
          </a:p>
          <a:p>
            <a:pPr lvl="0" algn="just"/>
            <a:r>
              <a:rPr lang="en-US" dirty="0">
                <a:latin typeface="Times New Roman" panose="02020603050405020304" pitchFamily="18" charset="0"/>
                <a:cs typeface="Times New Roman" panose="02020603050405020304" pitchFamily="18" charset="0"/>
              </a:rPr>
              <a:t>Workmen Compensation Fund (After deduction of Liability)</a:t>
            </a:r>
          </a:p>
          <a:p>
            <a:pPr lvl="0" algn="just"/>
            <a:r>
              <a:rPr lang="en-US" dirty="0">
                <a:latin typeface="Times New Roman" panose="02020603050405020304" pitchFamily="18" charset="0"/>
                <a:cs typeface="Times New Roman" panose="02020603050405020304" pitchFamily="18" charset="0"/>
              </a:rPr>
              <a:t>Workmen Accident Fund (After deduction of Liability)</a:t>
            </a:r>
          </a:p>
          <a:p>
            <a:pPr lvl="0" algn="just"/>
            <a:r>
              <a:rPr lang="en-US" dirty="0">
                <a:latin typeface="Times New Roman" panose="02020603050405020304" pitchFamily="18" charset="0"/>
                <a:cs typeface="Times New Roman" panose="02020603050405020304" pitchFamily="18" charset="0"/>
              </a:rPr>
              <a:t>Reserve Fund</a:t>
            </a:r>
          </a:p>
          <a:p>
            <a:pPr lvl="0" algn="just"/>
            <a:r>
              <a:rPr lang="en-US" dirty="0">
                <a:latin typeface="Times New Roman" panose="02020603050405020304" pitchFamily="18" charset="0"/>
                <a:cs typeface="Times New Roman" panose="02020603050405020304" pitchFamily="18" charset="0"/>
              </a:rPr>
              <a:t>Sinking Fund/ Debenture Redemption Fund</a:t>
            </a:r>
          </a:p>
          <a:p>
            <a:pPr marL="0" indent="0" algn="just">
              <a:buNone/>
            </a:pPr>
            <a:endParaRPr lang="mr-IN" dirty="0">
              <a:latin typeface="Times New Roman" panose="02020603050405020304" pitchFamily="18" charset="0"/>
            </a:endParaRPr>
          </a:p>
        </p:txBody>
      </p:sp>
      <p:sp>
        <p:nvSpPr>
          <p:cNvPr id="3" name="Title 2"/>
          <p:cNvSpPr>
            <a:spLocks noGrp="1"/>
          </p:cNvSpPr>
          <p:nvPr>
            <p:ph type="title"/>
          </p:nvPr>
        </p:nvSpPr>
        <p:spPr>
          <a:xfrm>
            <a:off x="683568" y="764704"/>
            <a:ext cx="7756263" cy="1054250"/>
          </a:xfrm>
        </p:spPr>
        <p:txBody>
          <a:bodyPr/>
          <a:lstStyle/>
          <a:p>
            <a:pPr algn="l"/>
            <a:r>
              <a:rPr lang="en-US" sz="4000" b="1" dirty="0">
                <a:latin typeface="Times New Roman" panose="02020603050405020304" pitchFamily="18" charset="0"/>
                <a:cs typeface="Times New Roman" panose="02020603050405020304" pitchFamily="18" charset="0"/>
              </a:rPr>
              <a:t>Redemption of Preference </a:t>
            </a:r>
            <a:r>
              <a:rPr lang="en-US" sz="4000" b="1" dirty="0" smtClean="0">
                <a:latin typeface="Times New Roman" panose="02020603050405020304" pitchFamily="18" charset="0"/>
                <a:cs typeface="Times New Roman" panose="02020603050405020304" pitchFamily="18" charset="0"/>
              </a:rPr>
              <a:t>Shares</a:t>
            </a:r>
            <a:r>
              <a:rPr lang="en-US" sz="4000" dirty="0" smtClean="0"/>
              <a:t/>
            </a:r>
            <a:br>
              <a:rPr lang="en-US" sz="4000" dirty="0" smtClean="0"/>
            </a:br>
            <a:endParaRPr lang="mr-IN" sz="4000" dirty="0"/>
          </a:p>
        </p:txBody>
      </p:sp>
    </p:spTree>
    <p:extLst>
      <p:ext uri="{BB962C8B-B14F-4D97-AF65-F5344CB8AC3E}">
        <p14:creationId xmlns:p14="http://schemas.microsoft.com/office/powerpoint/2010/main" val="584080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349005"/>
          </a:xfrm>
        </p:spPr>
        <p:txBody>
          <a:bodyPr>
            <a:normAutofit lnSpcReduction="10000"/>
          </a:bodyPr>
          <a:lstStyle/>
          <a:p>
            <a:pPr marL="0" indent="0">
              <a:buNone/>
            </a:pPr>
            <a:r>
              <a:rPr lang="en-US" sz="2200" b="1" u="sng" dirty="0">
                <a:latin typeface="Times New Roman" panose="02020603050405020304" pitchFamily="18" charset="0"/>
                <a:cs typeface="Times New Roman" panose="02020603050405020304" pitchFamily="18" charset="0"/>
              </a:rPr>
              <a:t>Non-Divisible Profit:-</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The profit from which dividend cannot be paid to preference shareholders, is known as Non Divisible Profit.</a:t>
            </a:r>
          </a:p>
          <a:p>
            <a:pPr marL="0" indent="0">
              <a:buNone/>
            </a:pPr>
            <a:r>
              <a:rPr lang="en-US" sz="2200" b="1" u="sng" dirty="0">
                <a:latin typeface="Times New Roman" panose="02020603050405020304" pitchFamily="18" charset="0"/>
                <a:cs typeface="Times New Roman" panose="02020603050405020304" pitchFamily="18" charset="0"/>
              </a:rPr>
              <a:t>List of Non Divisible Profit</a:t>
            </a:r>
            <a:endParaRPr lang="en-US" sz="2200" b="1" dirty="0">
              <a:latin typeface="Times New Roman" panose="02020603050405020304" pitchFamily="18" charset="0"/>
              <a:cs typeface="Times New Roman" panose="02020603050405020304" pitchFamily="18" charset="0"/>
            </a:endParaRPr>
          </a:p>
          <a:p>
            <a:pPr lvl="0"/>
            <a:r>
              <a:rPr lang="en-US" sz="2200" dirty="0">
                <a:latin typeface="Times New Roman" panose="02020603050405020304" pitchFamily="18" charset="0"/>
                <a:cs typeface="Times New Roman" panose="02020603050405020304" pitchFamily="18" charset="0"/>
              </a:rPr>
              <a:t>Security Premium</a:t>
            </a:r>
          </a:p>
          <a:p>
            <a:pPr lvl="0"/>
            <a:r>
              <a:rPr lang="en-US" sz="2200" dirty="0">
                <a:latin typeface="Times New Roman" panose="02020603050405020304" pitchFamily="18" charset="0"/>
                <a:cs typeface="Times New Roman" panose="02020603050405020304" pitchFamily="18" charset="0"/>
              </a:rPr>
              <a:t>Capital Reserve</a:t>
            </a:r>
          </a:p>
          <a:p>
            <a:pPr lvl="0"/>
            <a:r>
              <a:rPr lang="en-US" sz="2200" dirty="0">
                <a:latin typeface="Times New Roman" panose="02020603050405020304" pitchFamily="18" charset="0"/>
                <a:cs typeface="Times New Roman" panose="02020603050405020304" pitchFamily="18" charset="0"/>
              </a:rPr>
              <a:t>Revaluation Reserve</a:t>
            </a:r>
          </a:p>
          <a:p>
            <a:pPr lvl="0"/>
            <a:r>
              <a:rPr lang="en-US" sz="2200" dirty="0">
                <a:latin typeface="Times New Roman" panose="02020603050405020304" pitchFamily="18" charset="0"/>
                <a:cs typeface="Times New Roman" panose="02020603050405020304" pitchFamily="18" charset="0"/>
              </a:rPr>
              <a:t>Debenture Premium</a:t>
            </a:r>
          </a:p>
          <a:p>
            <a:pPr lvl="0"/>
            <a:r>
              <a:rPr lang="en-US" sz="2200" dirty="0">
                <a:latin typeface="Times New Roman" panose="02020603050405020304" pitchFamily="18" charset="0"/>
                <a:cs typeface="Times New Roman" panose="02020603050405020304" pitchFamily="18" charset="0"/>
              </a:rPr>
              <a:t>Capital Redemption Reserve</a:t>
            </a:r>
          </a:p>
          <a:p>
            <a:pPr lvl="0"/>
            <a:r>
              <a:rPr lang="en-US" sz="2200" dirty="0">
                <a:latin typeface="Times New Roman" panose="02020603050405020304" pitchFamily="18" charset="0"/>
                <a:cs typeface="Times New Roman" panose="02020603050405020304" pitchFamily="18" charset="0"/>
              </a:rPr>
              <a:t>Investment Allowance Reserve</a:t>
            </a:r>
          </a:p>
          <a:p>
            <a:pPr lvl="0"/>
            <a:r>
              <a:rPr lang="en-US" sz="2200" dirty="0">
                <a:latin typeface="Times New Roman" panose="02020603050405020304" pitchFamily="18" charset="0"/>
                <a:cs typeface="Times New Roman" panose="02020603050405020304" pitchFamily="18" charset="0"/>
              </a:rPr>
              <a:t>Profit Prior to Incorporation</a:t>
            </a:r>
          </a:p>
          <a:p>
            <a:pPr marL="0" indent="0" algn="just">
              <a:buNone/>
            </a:pPr>
            <a:endParaRPr lang="mr-IN" dirty="0">
              <a:latin typeface="Times New Roman" panose="02020603050405020304" pitchFamily="18" charset="0"/>
            </a:endParaRPr>
          </a:p>
        </p:txBody>
      </p:sp>
      <p:sp>
        <p:nvSpPr>
          <p:cNvPr id="3" name="Title 2"/>
          <p:cNvSpPr>
            <a:spLocks noGrp="1"/>
          </p:cNvSpPr>
          <p:nvPr>
            <p:ph type="title"/>
          </p:nvPr>
        </p:nvSpPr>
        <p:spPr>
          <a:xfrm>
            <a:off x="683568" y="764704"/>
            <a:ext cx="7756263" cy="1054250"/>
          </a:xfrm>
        </p:spPr>
        <p:txBody>
          <a:bodyPr/>
          <a:lstStyle/>
          <a:p>
            <a:pPr algn="l"/>
            <a:r>
              <a:rPr lang="en-US" sz="4000" b="1" dirty="0">
                <a:latin typeface="Times New Roman" panose="02020603050405020304" pitchFamily="18" charset="0"/>
                <a:cs typeface="Times New Roman" panose="02020603050405020304" pitchFamily="18" charset="0"/>
              </a:rPr>
              <a:t>Redemption of Preference </a:t>
            </a:r>
            <a:r>
              <a:rPr lang="en-US" sz="4000" b="1" dirty="0" smtClean="0">
                <a:latin typeface="Times New Roman" panose="02020603050405020304" pitchFamily="18" charset="0"/>
                <a:cs typeface="Times New Roman" panose="02020603050405020304" pitchFamily="18" charset="0"/>
              </a:rPr>
              <a:t>Shares</a:t>
            </a:r>
            <a:r>
              <a:rPr lang="en-US" dirty="0" smtClean="0"/>
              <a:t/>
            </a:r>
            <a:br>
              <a:rPr lang="en-US" dirty="0" smtClean="0"/>
            </a:br>
            <a:endParaRPr lang="mr-IN" dirty="0"/>
          </a:p>
        </p:txBody>
      </p:sp>
    </p:spTree>
    <p:extLst>
      <p:ext uri="{BB962C8B-B14F-4D97-AF65-F5344CB8AC3E}">
        <p14:creationId xmlns:p14="http://schemas.microsoft.com/office/powerpoint/2010/main" val="199528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349005"/>
          </a:xfrm>
        </p:spPr>
        <p:txBody>
          <a:bodyPr>
            <a:normAutofit/>
          </a:bodyPr>
          <a:lstStyle/>
          <a:p>
            <a:pPr marL="0" indent="0" algn="ctr">
              <a:buNone/>
            </a:pPr>
            <a:r>
              <a:rPr lang="en-US" sz="2000" b="1" u="sng" dirty="0">
                <a:latin typeface="Times New Roman" panose="02020603050405020304" pitchFamily="18" charset="0"/>
                <a:cs typeface="Times New Roman" panose="02020603050405020304" pitchFamily="18" charset="0"/>
              </a:rPr>
              <a:t>Types of Preference </a:t>
            </a:r>
            <a:r>
              <a:rPr lang="en-US" sz="2000" b="1" u="sng" dirty="0" smtClean="0">
                <a:latin typeface="Times New Roman" panose="02020603050405020304" pitchFamily="18" charset="0"/>
                <a:cs typeface="Times New Roman" panose="02020603050405020304" pitchFamily="18" charset="0"/>
              </a:rPr>
              <a:t>Shares </a:t>
            </a:r>
            <a:endParaRPr lang="en-US" sz="2000" u="sng" dirty="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endParaRPr>
          </a:p>
          <a:p>
            <a:pPr marL="0" indent="0" algn="just">
              <a:buNone/>
            </a:pPr>
            <a:endParaRPr lang="mr-IN" dirty="0">
              <a:latin typeface="Times New Roman" panose="02020603050405020304" pitchFamily="18" charset="0"/>
            </a:endParaRPr>
          </a:p>
        </p:txBody>
      </p:sp>
      <p:sp>
        <p:nvSpPr>
          <p:cNvPr id="3" name="Title 2"/>
          <p:cNvSpPr>
            <a:spLocks noGrp="1"/>
          </p:cNvSpPr>
          <p:nvPr>
            <p:ph type="title"/>
          </p:nvPr>
        </p:nvSpPr>
        <p:spPr>
          <a:xfrm>
            <a:off x="683568" y="764704"/>
            <a:ext cx="7756263" cy="1054250"/>
          </a:xfrm>
        </p:spPr>
        <p:txBody>
          <a:bodyPr/>
          <a:lstStyle/>
          <a:p>
            <a:pPr algn="l"/>
            <a:r>
              <a:rPr lang="en-US" sz="4000" b="1" dirty="0">
                <a:latin typeface="Times New Roman" panose="02020603050405020304" pitchFamily="18" charset="0"/>
                <a:cs typeface="Times New Roman" panose="02020603050405020304" pitchFamily="18" charset="0"/>
              </a:rPr>
              <a:t>Redemption of Preference </a:t>
            </a:r>
            <a:r>
              <a:rPr lang="en-US" sz="4000" b="1" dirty="0" smtClean="0">
                <a:latin typeface="Times New Roman" panose="02020603050405020304" pitchFamily="18" charset="0"/>
                <a:cs typeface="Times New Roman" panose="02020603050405020304" pitchFamily="18" charset="0"/>
              </a:rPr>
              <a:t>Shares</a:t>
            </a:r>
            <a:r>
              <a:rPr lang="en-US" dirty="0" smtClean="0"/>
              <a:t/>
            </a:r>
            <a:br>
              <a:rPr lang="en-US" dirty="0" smtClean="0"/>
            </a:br>
            <a:endParaRPr lang="mr-IN" dirty="0"/>
          </a:p>
        </p:txBody>
      </p:sp>
      <p:grpSp>
        <p:nvGrpSpPr>
          <p:cNvPr id="4" name="Group 3"/>
          <p:cNvGrpSpPr/>
          <p:nvPr/>
        </p:nvGrpSpPr>
        <p:grpSpPr>
          <a:xfrm>
            <a:off x="827584" y="3162300"/>
            <a:ext cx="7704855" cy="770756"/>
            <a:chOff x="0" y="0"/>
            <a:chExt cx="4733925" cy="533400"/>
          </a:xfrm>
        </p:grpSpPr>
        <p:cxnSp>
          <p:nvCxnSpPr>
            <p:cNvPr id="5" name="Straight Connector 4"/>
            <p:cNvCxnSpPr/>
            <p:nvPr/>
          </p:nvCxnSpPr>
          <p:spPr>
            <a:xfrm>
              <a:off x="114300" y="0"/>
              <a:ext cx="4562475"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Down Arrow 5"/>
            <p:cNvSpPr/>
            <p:nvPr/>
          </p:nvSpPr>
          <p:spPr>
            <a:xfrm>
              <a:off x="0" y="0"/>
              <a:ext cx="228600" cy="4667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mr-IN"/>
            </a:p>
          </p:txBody>
        </p:sp>
        <p:sp>
          <p:nvSpPr>
            <p:cNvPr id="7" name="Down Arrow 6"/>
            <p:cNvSpPr/>
            <p:nvPr/>
          </p:nvSpPr>
          <p:spPr>
            <a:xfrm>
              <a:off x="1724025" y="0"/>
              <a:ext cx="228600" cy="4667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mr-IN"/>
            </a:p>
          </p:txBody>
        </p:sp>
        <p:sp>
          <p:nvSpPr>
            <p:cNvPr id="8" name="Down Arrow 7"/>
            <p:cNvSpPr/>
            <p:nvPr/>
          </p:nvSpPr>
          <p:spPr>
            <a:xfrm>
              <a:off x="3143250" y="9525"/>
              <a:ext cx="200025" cy="4667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mr-IN"/>
            </a:p>
          </p:txBody>
        </p:sp>
        <p:sp>
          <p:nvSpPr>
            <p:cNvPr id="9" name="Down Arrow 8"/>
            <p:cNvSpPr/>
            <p:nvPr/>
          </p:nvSpPr>
          <p:spPr>
            <a:xfrm>
              <a:off x="4533900" y="9525"/>
              <a:ext cx="200025" cy="5238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mr-IN"/>
            </a:p>
          </p:txBody>
        </p:sp>
      </p:grpSp>
      <p:sp>
        <p:nvSpPr>
          <p:cNvPr id="10" name="Rectangle 9"/>
          <p:cNvSpPr/>
          <p:nvPr/>
        </p:nvSpPr>
        <p:spPr>
          <a:xfrm>
            <a:off x="611560" y="4059383"/>
            <a:ext cx="8136904" cy="923330"/>
          </a:xfrm>
          <a:prstGeom prst="rect">
            <a:avLst/>
          </a:prstGeom>
        </p:spPr>
        <p:txBody>
          <a:bodyPr wrap="square">
            <a:spAutoFit/>
          </a:bodyPr>
          <a:lstStyle/>
          <a:p>
            <a:r>
              <a:rPr lang="en-US" b="1" i="1" dirty="0">
                <a:latin typeface="Times New Roman" panose="02020603050405020304" pitchFamily="18" charset="0"/>
                <a:cs typeface="Times New Roman" panose="02020603050405020304" pitchFamily="18" charset="0"/>
              </a:rPr>
              <a:t>On basis of Divided</a:t>
            </a:r>
            <a:r>
              <a:rPr lang="en-US" b="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    </a:t>
            </a:r>
            <a:r>
              <a:rPr lang="en-US" b="1" i="1" dirty="0" smtClean="0">
                <a:latin typeface="Times New Roman" panose="02020603050405020304" pitchFamily="18" charset="0"/>
                <a:cs typeface="Times New Roman" panose="02020603050405020304" pitchFamily="18" charset="0"/>
              </a:rPr>
              <a:t>    On </a:t>
            </a:r>
            <a:r>
              <a:rPr lang="en-US" b="1" i="1" dirty="0">
                <a:latin typeface="Times New Roman" panose="02020603050405020304" pitchFamily="18" charset="0"/>
                <a:cs typeface="Times New Roman" panose="02020603050405020304" pitchFamily="18" charset="0"/>
              </a:rPr>
              <a:t>basis of</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r>
              <a:rPr lang="en-US" b="1" i="1" dirty="0" smtClean="0">
                <a:latin typeface="Times New Roman" panose="02020603050405020304" pitchFamily="18" charset="0"/>
                <a:cs typeface="Times New Roman" panose="02020603050405020304" pitchFamily="18" charset="0"/>
              </a:rPr>
              <a:t>On </a:t>
            </a:r>
            <a:r>
              <a:rPr lang="en-US" b="1" i="1" dirty="0">
                <a:latin typeface="Times New Roman" panose="02020603050405020304" pitchFamily="18" charset="0"/>
                <a:cs typeface="Times New Roman" panose="02020603050405020304" pitchFamily="18" charset="0"/>
              </a:rPr>
              <a:t>basis of</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r>
              <a:rPr lang="en-US" b="1" i="1" dirty="0" smtClean="0">
                <a:latin typeface="Times New Roman" panose="02020603050405020304" pitchFamily="18" charset="0"/>
                <a:cs typeface="Times New Roman" panose="02020603050405020304" pitchFamily="18" charset="0"/>
              </a:rPr>
              <a:t>On </a:t>
            </a:r>
            <a:r>
              <a:rPr lang="en-US" b="1" i="1" dirty="0" smtClean="0">
                <a:latin typeface="Times New Roman" panose="02020603050405020304" pitchFamily="18" charset="0"/>
                <a:cs typeface="Times New Roman" panose="02020603050405020304" pitchFamily="18" charset="0"/>
              </a:rPr>
              <a:t>basis of</a:t>
            </a:r>
            <a:endParaRPr lang="en-US" dirty="0" smtClean="0">
              <a:latin typeface="Times New Roman" panose="02020603050405020304" pitchFamily="18" charset="0"/>
              <a:cs typeface="Times New Roman" panose="02020603050405020304" pitchFamily="18" charset="0"/>
            </a:endParaRPr>
          </a:p>
          <a:p>
            <a:r>
              <a:rPr lang="en-US" b="1" i="1" dirty="0" smtClean="0">
                <a:latin typeface="Times New Roman" panose="02020603050405020304" pitchFamily="18" charset="0"/>
                <a:cs typeface="Times New Roman" panose="02020603050405020304" pitchFamily="18" charset="0"/>
              </a:rPr>
              <a:t> Payment                        </a:t>
            </a:r>
            <a:r>
              <a:rPr lang="en-US" b="1" i="1" dirty="0" smtClean="0">
                <a:latin typeface="Times New Roman" panose="02020603050405020304" pitchFamily="18" charset="0"/>
                <a:cs typeface="Times New Roman" panose="02020603050405020304" pitchFamily="18" charset="0"/>
              </a:rPr>
              <a:t>    Participation               </a:t>
            </a:r>
            <a:r>
              <a:rPr lang="en-US" b="1" i="1" dirty="0" smtClean="0">
                <a:latin typeface="Times New Roman" panose="02020603050405020304" pitchFamily="18" charset="0"/>
                <a:cs typeface="Times New Roman" panose="02020603050405020304" pitchFamily="18" charset="0"/>
              </a:rPr>
              <a:t>Convertibility           </a:t>
            </a:r>
            <a:r>
              <a:rPr lang="en-US" b="1" i="1" dirty="0" smtClean="0">
                <a:latin typeface="Times New Roman" panose="02020603050405020304" pitchFamily="18" charset="0"/>
                <a:cs typeface="Times New Roman" panose="02020603050405020304" pitchFamily="18" charset="0"/>
              </a:rPr>
              <a:t>    Redemption</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11" name="Rectangle 10"/>
          <p:cNvSpPr/>
          <p:nvPr/>
        </p:nvSpPr>
        <p:spPr>
          <a:xfrm>
            <a:off x="467544" y="4985222"/>
            <a:ext cx="8928991"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-Cumulative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Participatory                  -Convertible             -Redeemable</a:t>
            </a:r>
          </a:p>
          <a:p>
            <a:r>
              <a:rPr lang="en-US" dirty="0">
                <a:latin typeface="Times New Roman" panose="02020603050405020304" pitchFamily="18" charset="0"/>
                <a:cs typeface="Times New Roman" panose="02020603050405020304" pitchFamily="18" charset="0"/>
              </a:rPr>
              <a:t>-Non-Cumulative       </a:t>
            </a:r>
            <a:r>
              <a:rPr lang="en-US" dirty="0" smtClean="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Non participatory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Non-convertible     -Non-redeemable</a:t>
            </a:r>
          </a:p>
        </p:txBody>
      </p:sp>
    </p:spTree>
    <p:extLst>
      <p:ext uri="{BB962C8B-B14F-4D97-AF65-F5344CB8AC3E}">
        <p14:creationId xmlns:p14="http://schemas.microsoft.com/office/powerpoint/2010/main" val="3475842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r>
              <a:rPr lang="en-US" sz="3200" b="1" dirty="0">
                <a:solidFill>
                  <a:schemeClr val="accent1">
                    <a:lumMod val="50000"/>
                  </a:schemeClr>
                </a:solidFill>
                <a:latin typeface="Times New Roman" panose="02020603050405020304" pitchFamily="18" charset="0"/>
                <a:cs typeface="Times New Roman" panose="02020603050405020304" pitchFamily="18" charset="0"/>
              </a:rPr>
              <a:t>Assistant Prof. Pradeep H. </a:t>
            </a:r>
            <a:r>
              <a:rPr lang="en-US" sz="3200" b="1" dirty="0" err="1">
                <a:solidFill>
                  <a:schemeClr val="accent1">
                    <a:lumMod val="50000"/>
                  </a:schemeClr>
                </a:solidFill>
                <a:latin typeface="Times New Roman" panose="02020603050405020304" pitchFamily="18" charset="0"/>
                <a:cs typeface="Times New Roman" panose="02020603050405020304" pitchFamily="18" charset="0"/>
              </a:rPr>
              <a:t>Tawade</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DEPARTMENT OF ACCOUNTANCY,</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NSS College of Commerce &amp; Eco. </a:t>
            </a:r>
            <a:r>
              <a:rPr lang="en-US" dirty="0" err="1">
                <a:latin typeface="Times New Roman" panose="02020603050405020304" pitchFamily="18" charset="0"/>
                <a:cs typeface="Times New Roman" panose="02020603050405020304" pitchFamily="18" charset="0"/>
              </a:rPr>
              <a:t>Tardeo</a:t>
            </a:r>
            <a:r>
              <a:rPr lang="en-US" dirty="0">
                <a:latin typeface="Times New Roman" panose="02020603050405020304" pitchFamily="18" charset="0"/>
                <a:cs typeface="Times New Roman" panose="02020603050405020304" pitchFamily="18" charset="0"/>
              </a:rPr>
              <a:t>, Mumbai-34</a:t>
            </a:r>
          </a:p>
          <a:p>
            <a:pPr algn="ctr"/>
            <a:r>
              <a:rPr lang="en-US" dirty="0">
                <a:latin typeface="Times New Roman" panose="02020603050405020304" pitchFamily="18" charset="0"/>
                <a:cs typeface="Times New Roman" panose="02020603050405020304" pitchFamily="18" charset="0"/>
              </a:rPr>
              <a:t>Email ID  </a:t>
            </a:r>
            <a:r>
              <a:rPr lang="en-US" dirty="0">
                <a:latin typeface="Times New Roman" panose="02020603050405020304" pitchFamily="18" charset="0"/>
                <a:cs typeface="Times New Roman" panose="02020603050405020304" pitchFamily="18" charset="0"/>
                <a:hlinkClick r:id="rId2"/>
              </a:rPr>
              <a:t>pradeeptawade26@yahoo.com</a:t>
            </a: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Mobile No. 9619491859</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endParaRPr lang="mr-IN" dirty="0"/>
          </a:p>
        </p:txBody>
      </p:sp>
      <p:sp>
        <p:nvSpPr>
          <p:cNvPr id="3" name="Title 2"/>
          <p:cNvSpPr>
            <a:spLocks noGrp="1"/>
          </p:cNvSpPr>
          <p:nvPr>
            <p:ph type="title"/>
          </p:nvPr>
        </p:nvSpPr>
        <p:spPr/>
        <p:txBody>
          <a:bodyPr/>
          <a:lstStyle/>
          <a:p>
            <a:r>
              <a:rPr lang="en-US" b="1" i="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a:solidFill>
                  <a:schemeClr val="accent3"/>
                </a:solidFill>
                <a:latin typeface="Times New Roman" pitchFamily="18" charset="0"/>
                <a:cs typeface="Times New Roman" pitchFamily="18" charset="0"/>
              </a:rPr>
              <a:t>THANK</a:t>
            </a:r>
            <a:r>
              <a:rPr lang="en-US" b="1" dirty="0">
                <a:latin typeface="Times New Roman" panose="02020603050405020304" pitchFamily="18" charset="0"/>
                <a:cs typeface="Times New Roman" panose="02020603050405020304" pitchFamily="18" charset="0"/>
              </a:rPr>
              <a:t> </a:t>
            </a:r>
            <a:r>
              <a:rPr lang="en-US" b="1" dirty="0">
                <a:solidFill>
                  <a:schemeClr val="accent3"/>
                </a:solidFill>
                <a:latin typeface="Times New Roman" pitchFamily="18" charset="0"/>
                <a:cs typeface="Times New Roman" pitchFamily="18" charset="0"/>
              </a:rPr>
              <a:t>YOU!!</a:t>
            </a:r>
            <a:endParaRPr lang="mr-IN" b="1" dirty="0">
              <a:latin typeface="Times New Roman" panose="02020603050405020304" pitchFamily="18" charset="0"/>
            </a:endParaRPr>
          </a:p>
        </p:txBody>
      </p:sp>
    </p:spTree>
    <p:extLst>
      <p:ext uri="{BB962C8B-B14F-4D97-AF65-F5344CB8AC3E}">
        <p14:creationId xmlns:p14="http://schemas.microsoft.com/office/powerpoint/2010/main" val="28499110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26</TotalTime>
  <Words>393</Words>
  <Application>Microsoft Office PowerPoint</Application>
  <PresentationFormat>On-screen Show (4:3)</PresentationFormat>
  <Paragraphs>51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Hardcover</vt:lpstr>
      <vt:lpstr>Chapter-Redemption of Preference Shares </vt:lpstr>
      <vt:lpstr>Redemption of Preference Shares </vt:lpstr>
      <vt:lpstr>Redemption of Preference Shares </vt:lpstr>
      <vt:lpstr>Redemption of Preference Shares </vt:lpstr>
      <vt:lpstr>Redemption of Preference Shares </vt:lpstr>
      <vt:lpstr>Redemption of Preference Shares </vt:lpstr>
      <vt:lpstr>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Redemption of Preference Shares </dc:title>
  <dc:creator>hp</dc:creator>
  <cp:lastModifiedBy>hp</cp:lastModifiedBy>
  <cp:revision>6</cp:revision>
  <dcterms:created xsi:type="dcterms:W3CDTF">2021-11-17T17:26:55Z</dcterms:created>
  <dcterms:modified xsi:type="dcterms:W3CDTF">2021-11-21T12:39:35Z</dcterms:modified>
</cp:coreProperties>
</file>